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7" r:id="rId2"/>
    <p:sldId id="278" r:id="rId3"/>
    <p:sldId id="287" r:id="rId4"/>
    <p:sldId id="285" r:id="rId5"/>
    <p:sldId id="270" r:id="rId6"/>
    <p:sldId id="281" r:id="rId7"/>
    <p:sldId id="308" r:id="rId8"/>
    <p:sldId id="282" r:id="rId9"/>
    <p:sldId id="284" r:id="rId10"/>
    <p:sldId id="280" r:id="rId11"/>
    <p:sldId id="286" r:id="rId12"/>
    <p:sldId id="288" r:id="rId13"/>
    <p:sldId id="257" r:id="rId14"/>
    <p:sldId id="289" r:id="rId15"/>
    <p:sldId id="290" r:id="rId16"/>
    <p:sldId id="292" r:id="rId17"/>
    <p:sldId id="293" r:id="rId18"/>
    <p:sldId id="303" r:id="rId19"/>
    <p:sldId id="300" r:id="rId20"/>
    <p:sldId id="296" r:id="rId21"/>
    <p:sldId id="301" r:id="rId22"/>
    <p:sldId id="304" r:id="rId23"/>
    <p:sldId id="295" r:id="rId24"/>
    <p:sldId id="305" r:id="rId25"/>
    <p:sldId id="276" r:id="rId26"/>
    <p:sldId id="306" r:id="rId27"/>
    <p:sldId id="307" r:id="rId28"/>
    <p:sldId id="298" r:id="rId29"/>
    <p:sldId id="263" r:id="rId30"/>
  </p:sldIdLst>
  <p:sldSz cx="9144000" cy="6858000" type="screen4x3"/>
  <p:notesSz cx="6858000" cy="9144000"/>
  <p:embeddedFontLst>
    <p:embeddedFont>
      <p:font typeface="08서울남산체 M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Malgun Gothic Semilight" panose="020B0502040204020203" pitchFamily="50" charset="-127"/>
      <p:regular r:id="rId36"/>
    </p:embeddedFont>
    <p:embeddedFont>
      <p:font typeface="08서울남산체 L" panose="02020603020101020101" pitchFamily="18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A0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6410"/>
  </p:normalViewPr>
  <p:slideViewPr>
    <p:cSldViewPr showGuides="1">
      <p:cViewPr varScale="1">
        <p:scale>
          <a:sx n="87" d="100"/>
          <a:sy n="87" d="100"/>
        </p:scale>
        <p:origin x="135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0F35-377D-48AB-93DB-079FBFCB7BB1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5A34F-CEA6-4CD6-9BD5-5026C1D36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91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348B6-7054-4122-8D18-2768B99CA278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1F85-B1E3-401E-8284-C302C448E6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6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91F85-B1E3-401E-8284-C302C448E62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4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1F85-B1E3-401E-8284-C302C448E62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8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B580A-1BCE-4438-8193-46558B62866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FFDCE-04D4-4224-820F-989F0F18D4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14"/>
          <p:cNvGrpSpPr/>
          <p:nvPr/>
        </p:nvGrpSpPr>
        <p:grpSpPr>
          <a:xfrm rot="10800000">
            <a:off x="9525" y="6265949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18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9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0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4" name="이등변 삼각형 13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이등변 삼각형 13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1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32" name="이등변 삼각형 13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이등변 삼각형 13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9993C1D1-6889-46E5-BB76-7819CDCE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576">
            <a:off x="535635" y="2031105"/>
            <a:ext cx="2763041" cy="2763041"/>
          </a:xfrm>
          <a:prstGeom prst="rect">
            <a:avLst/>
          </a:prstGeom>
        </p:spPr>
      </p:pic>
      <p:pic>
        <p:nvPicPr>
          <p:cNvPr id="8" name="그림 7" descr="표지판이(가) 표시된 사진&#10;&#10;자동 생성된 설명">
            <a:extLst>
              <a:ext uri="{FF2B5EF4-FFF2-40B4-BE49-F238E27FC236}">
                <a16:creationId xmlns:a16="http://schemas.microsoft.com/office/drawing/2014/main" id="{D3C25AA2-050A-4719-BF40-B967958891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27" y="3559921"/>
            <a:ext cx="948355" cy="948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02B16-5F1C-4DAF-B334-94A88B6446E0}"/>
              </a:ext>
            </a:extLst>
          </p:cNvPr>
          <p:cNvSpPr txBox="1"/>
          <p:nvPr/>
        </p:nvSpPr>
        <p:spPr>
          <a:xfrm>
            <a:off x="3311628" y="2321466"/>
            <a:ext cx="5251759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사이버보안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캡스톤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디자인</a:t>
            </a:r>
            <a:endParaRPr lang="en-US" altLang="ko-KR" sz="6000" dirty="0">
              <a:solidFill>
                <a:schemeClr val="bg1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5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Driver Locker</a:t>
            </a: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지도교수    서화정교수님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팀장        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1771132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송경주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팀원        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1771116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백민진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1791126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강혜진</a:t>
            </a:r>
          </a:p>
        </p:txBody>
      </p:sp>
    </p:spTree>
    <p:extLst>
      <p:ext uri="{BB962C8B-B14F-4D97-AF65-F5344CB8AC3E}">
        <p14:creationId xmlns:p14="http://schemas.microsoft.com/office/powerpoint/2010/main" val="38662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18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9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0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4" name="이등변 삼각형 13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이등변 삼각형 13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1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32" name="이등변 삼각형 13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이등변 삼각형 13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72448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6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Chapter3     </a:t>
            </a:r>
            <a:r>
              <a:rPr lang="ko-KR" altLang="en-US" sz="48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적용기술</a:t>
            </a:r>
          </a:p>
          <a:p>
            <a:endParaRPr lang="ko-KR" altLang="en-US" sz="4800" b="1" spc="-450" dirty="0">
              <a:solidFill>
                <a:schemeClr val="accent6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36DED7-4E71-4DEB-B527-018F9B002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5" y="2060848"/>
            <a:ext cx="2422526" cy="2422526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77DC4CA-36E2-4056-9457-8D464E809E54}"/>
              </a:ext>
            </a:extLst>
          </p:cNvPr>
          <p:cNvSpPr txBox="1"/>
          <p:nvPr/>
        </p:nvSpPr>
        <p:spPr>
          <a:xfrm>
            <a:off x="202384" y="4688306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카메라를 통해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얼굴 데이터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수집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및 사용자 얼굴 학습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8" name="그림 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063389F0-E5AE-4F22-9AD9-824323C34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58" y="1992393"/>
            <a:ext cx="2490981" cy="2490981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C883EBCC-B048-4BFB-A9F8-2EED15B11303}"/>
              </a:ext>
            </a:extLst>
          </p:cNvPr>
          <p:cNvSpPr txBox="1"/>
          <p:nvPr/>
        </p:nvSpPr>
        <p:spPr>
          <a:xfrm>
            <a:off x="3467427" y="4688306"/>
            <a:ext cx="2271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얼굴 특징점을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이용한 생체 인증 방법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CF935EA-39A2-42A6-9389-11DAD3F7A3AA}"/>
              </a:ext>
            </a:extLst>
          </p:cNvPr>
          <p:cNvSpPr txBox="1"/>
          <p:nvPr/>
        </p:nvSpPr>
        <p:spPr>
          <a:xfrm>
            <a:off x="6196378" y="4688306"/>
            <a:ext cx="26837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카메라를 통해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이용자 얼굴 데이터 수집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학습된 모델과 비교 후</a:t>
            </a:r>
            <a:endParaRPr lang="en-US" altLang="ko-KR" sz="2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ko-KR" altLang="en-US" sz="20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잠금해제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0" name="그림 9" descr="건물, 다리이(가) 표시된 사진&#10;&#10;자동 생성된 설명">
            <a:extLst>
              <a:ext uri="{FF2B5EF4-FFF2-40B4-BE49-F238E27FC236}">
                <a16:creationId xmlns:a16="http://schemas.microsoft.com/office/drawing/2014/main" id="{ED7648C3-38C7-4AF9-95C1-BCB404D1B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34" y="2152248"/>
            <a:ext cx="2381732" cy="23817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8978F0-3C04-42AF-970B-8D6127CDAB4B}"/>
              </a:ext>
            </a:extLst>
          </p:cNvPr>
          <p:cNvCxnSpPr>
            <a:cxnSpLocks/>
          </p:cNvCxnSpPr>
          <p:nvPr/>
        </p:nvCxnSpPr>
        <p:spPr>
          <a:xfrm>
            <a:off x="3152613" y="1367418"/>
            <a:ext cx="0" cy="2061582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DD04F9FF-0BDD-46F2-B98E-7D88AD813224}"/>
              </a:ext>
            </a:extLst>
          </p:cNvPr>
          <p:cNvCxnSpPr>
            <a:cxnSpLocks/>
          </p:cNvCxnSpPr>
          <p:nvPr/>
        </p:nvCxnSpPr>
        <p:spPr>
          <a:xfrm>
            <a:off x="3152613" y="3950163"/>
            <a:ext cx="0" cy="2061582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60E939B0-6512-4F18-AFD0-67619999B2A0}"/>
              </a:ext>
            </a:extLst>
          </p:cNvPr>
          <p:cNvSpPr/>
          <p:nvPr/>
        </p:nvSpPr>
        <p:spPr>
          <a:xfrm>
            <a:off x="3081471" y="3635467"/>
            <a:ext cx="142284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65E6B52-B687-48E1-803D-24BE4218BEE8}"/>
              </a:ext>
            </a:extLst>
          </p:cNvPr>
          <p:cNvCxnSpPr>
            <a:cxnSpLocks/>
          </p:cNvCxnSpPr>
          <p:nvPr/>
        </p:nvCxnSpPr>
        <p:spPr>
          <a:xfrm>
            <a:off x="6066690" y="1367418"/>
            <a:ext cx="0" cy="2061582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E730596-D8FA-43F4-9CA8-18E4B824F998}"/>
              </a:ext>
            </a:extLst>
          </p:cNvPr>
          <p:cNvCxnSpPr>
            <a:cxnSpLocks/>
          </p:cNvCxnSpPr>
          <p:nvPr/>
        </p:nvCxnSpPr>
        <p:spPr>
          <a:xfrm>
            <a:off x="6066690" y="3950163"/>
            <a:ext cx="0" cy="2061582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1D696E65-E889-4597-9D8A-EA22FCCADAFF}"/>
              </a:ext>
            </a:extLst>
          </p:cNvPr>
          <p:cNvSpPr/>
          <p:nvPr/>
        </p:nvSpPr>
        <p:spPr>
          <a:xfrm>
            <a:off x="5995548" y="3635467"/>
            <a:ext cx="142284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2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18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9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0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4" name="이등변 삼각형 13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이등변 삼각형 13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1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32" name="이등변 삼각형 13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이등변 삼각형 13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7086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6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Chapter3     </a:t>
            </a:r>
            <a:r>
              <a:rPr lang="ko-KR" altLang="en-US" sz="48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적용기술</a:t>
            </a:r>
          </a:p>
          <a:p>
            <a:endParaRPr lang="ko-KR" altLang="en-US" sz="4800" b="1" spc="-450" dirty="0">
              <a:solidFill>
                <a:schemeClr val="accent6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C1B37D58-CA4B-4F30-91A6-1EC1D40D6A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4" y="2895803"/>
            <a:ext cx="874530" cy="87453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23A4680-FA28-4E35-92DB-AAFF825E9E84}"/>
              </a:ext>
            </a:extLst>
          </p:cNvPr>
          <p:cNvSpPr/>
          <p:nvPr/>
        </p:nvSpPr>
        <p:spPr>
          <a:xfrm>
            <a:off x="1759913" y="3224050"/>
            <a:ext cx="532812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7CD198-FFF3-4039-9A87-51FE9F5AA0BE}"/>
              </a:ext>
            </a:extLst>
          </p:cNvPr>
          <p:cNvSpPr txBox="1"/>
          <p:nvPr/>
        </p:nvSpPr>
        <p:spPr>
          <a:xfrm>
            <a:off x="3135080" y="4132365"/>
            <a:ext cx="222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0BFF8-5DBD-4605-99FD-5E231071FEF6}"/>
              </a:ext>
            </a:extLst>
          </p:cNvPr>
          <p:cNvSpPr txBox="1"/>
          <p:nvPr/>
        </p:nvSpPr>
        <p:spPr>
          <a:xfrm>
            <a:off x="437665" y="382983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face shot</a:t>
            </a:r>
            <a:endParaRPr lang="ko-KR" altLang="en-US" dirty="0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D0DFAF43-65BA-4F42-B4E8-9C9F137122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01" y="2777084"/>
            <a:ext cx="1021729" cy="1021729"/>
          </a:xfrm>
          <a:prstGeom prst="rect">
            <a:avLst/>
          </a:prstGeom>
        </p:spPr>
      </p:pic>
      <p:sp>
        <p:nvSpPr>
          <p:cNvPr id="32" name="같음 기호 31">
            <a:extLst>
              <a:ext uri="{FF2B5EF4-FFF2-40B4-BE49-F238E27FC236}">
                <a16:creationId xmlns:a16="http://schemas.microsoft.com/office/drawing/2014/main" id="{A17E6FAE-0362-488D-A195-FD5AB0EA15EB}"/>
              </a:ext>
            </a:extLst>
          </p:cNvPr>
          <p:cNvSpPr/>
          <p:nvPr/>
        </p:nvSpPr>
        <p:spPr>
          <a:xfrm>
            <a:off x="6550190" y="3068812"/>
            <a:ext cx="628599" cy="438271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31A27F8-91C6-4327-9820-56B47AAA4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7407">
            <a:off x="7255191" y="2870160"/>
            <a:ext cx="926346" cy="92634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ECBF6BA1-69C3-410B-96C1-AB541FE1386C}"/>
              </a:ext>
            </a:extLst>
          </p:cNvPr>
          <p:cNvSpPr txBox="1"/>
          <p:nvPr/>
        </p:nvSpPr>
        <p:spPr>
          <a:xfrm>
            <a:off x="5844652" y="4133367"/>
            <a:ext cx="222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 image = key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E0F8D75B-6BE5-4AD7-A4DA-39945275A6C3}"/>
              </a:ext>
            </a:extLst>
          </p:cNvPr>
          <p:cNvSpPr/>
          <p:nvPr/>
        </p:nvSpPr>
        <p:spPr>
          <a:xfrm>
            <a:off x="4900635" y="3229942"/>
            <a:ext cx="532812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6AEE0BB-9AF1-41B2-B8C1-74CB3245570A}"/>
              </a:ext>
            </a:extLst>
          </p:cNvPr>
          <p:cNvSpPr/>
          <p:nvPr/>
        </p:nvSpPr>
        <p:spPr>
          <a:xfrm>
            <a:off x="5544862" y="2497344"/>
            <a:ext cx="2771554" cy="15696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5C3F0A9-5B59-49B8-A9B1-8E1F9F750F79}"/>
              </a:ext>
            </a:extLst>
          </p:cNvPr>
          <p:cNvSpPr txBox="1"/>
          <p:nvPr/>
        </p:nvSpPr>
        <p:spPr>
          <a:xfrm>
            <a:off x="6121580" y="1296793"/>
            <a:ext cx="2585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[User face registration]</a:t>
            </a:r>
            <a:endParaRPr lang="ko-KR" altLang="en-US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27" y="2516020"/>
            <a:ext cx="1509377" cy="15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4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18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9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0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4" name="이등변 삼각형 13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이등변 삼각형 13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1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32" name="이등변 삼각형 13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이등변 삼각형 13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7086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6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Chapter3     </a:t>
            </a:r>
            <a:r>
              <a:rPr lang="ko-KR" altLang="en-US" sz="48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적용기술</a:t>
            </a:r>
          </a:p>
          <a:p>
            <a:endParaRPr lang="ko-KR" altLang="en-US" sz="4800" b="1" spc="-450" dirty="0">
              <a:solidFill>
                <a:schemeClr val="accent6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C1B37D58-CA4B-4F30-91A6-1EC1D40D6A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2" y="3007880"/>
            <a:ext cx="874530" cy="87453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23A4680-FA28-4E35-92DB-AAFF825E9E84}"/>
              </a:ext>
            </a:extLst>
          </p:cNvPr>
          <p:cNvSpPr/>
          <p:nvPr/>
        </p:nvSpPr>
        <p:spPr>
          <a:xfrm>
            <a:off x="1420501" y="3336127"/>
            <a:ext cx="532812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0BFF8-5DBD-4605-99FD-5E231071FEF6}"/>
              </a:ext>
            </a:extLst>
          </p:cNvPr>
          <p:cNvSpPr txBox="1"/>
          <p:nvPr/>
        </p:nvSpPr>
        <p:spPr>
          <a:xfrm>
            <a:off x="83595" y="4022932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Face Detection</a:t>
            </a:r>
            <a:endParaRPr lang="ko-KR" altLang="en-US" dirty="0"/>
          </a:p>
        </p:txBody>
      </p: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C90B7E64-76B4-4B9C-8A03-BD6D0D0BC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33" y="2661236"/>
            <a:ext cx="1301491" cy="1301491"/>
          </a:xfrm>
          <a:prstGeom prst="rect">
            <a:avLst/>
          </a:prstGeom>
        </p:spPr>
      </p:pic>
      <p:pic>
        <p:nvPicPr>
          <p:cNvPr id="30" name="그림 29" descr="표지판이(가) 표시된 사진&#10;&#10;자동 생성된 설명">
            <a:extLst>
              <a:ext uri="{FF2B5EF4-FFF2-40B4-BE49-F238E27FC236}">
                <a16:creationId xmlns:a16="http://schemas.microsoft.com/office/drawing/2014/main" id="{61533761-BEA9-4273-AE5B-961CC9671A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16" y="3163954"/>
            <a:ext cx="421299" cy="42129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E6DA2045-D515-45B8-8117-CF548431D8FC}"/>
              </a:ext>
            </a:extLst>
          </p:cNvPr>
          <p:cNvSpPr txBox="1"/>
          <p:nvPr/>
        </p:nvSpPr>
        <p:spPr>
          <a:xfrm>
            <a:off x="7702003" y="40028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File Open</a:t>
            </a:r>
            <a:endParaRPr lang="ko-KR" altLang="en-US" dirty="0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40AB01EA-8D92-4055-B800-906F9BDF25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64712" y="2980966"/>
            <a:ext cx="926346" cy="926346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E7769CA6-B0C9-4D0F-AEB9-5834969A81B8}"/>
              </a:ext>
            </a:extLst>
          </p:cNvPr>
          <p:cNvSpPr txBox="1"/>
          <p:nvPr/>
        </p:nvSpPr>
        <p:spPr>
          <a:xfrm>
            <a:off x="4266787" y="4002872"/>
            <a:ext cx="322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Face 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Recognition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Success</a:t>
            </a:r>
            <a:b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→ Get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decryption key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4767472E-69A2-4709-B113-CB82E4471C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90" y="2781884"/>
            <a:ext cx="1125428" cy="1125428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B767BF9-39DB-4573-95FD-8B9F8ACDB791}"/>
              </a:ext>
            </a:extLst>
          </p:cNvPr>
          <p:cNvSpPr txBox="1"/>
          <p:nvPr/>
        </p:nvSpPr>
        <p:spPr>
          <a:xfrm>
            <a:off x="1893334" y="4022932"/>
            <a:ext cx="208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 Processing</a:t>
            </a:r>
            <a:endParaRPr lang="ko-KR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3C6805C-EF09-4FA0-90B0-36FD6041C5EA}"/>
              </a:ext>
            </a:extLst>
          </p:cNvPr>
          <p:cNvSpPr txBox="1"/>
          <p:nvPr/>
        </p:nvSpPr>
        <p:spPr>
          <a:xfrm>
            <a:off x="6121580" y="1296793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[User face recognition]</a:t>
            </a:r>
            <a:endParaRPr lang="ko-KR" altLang="en-US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8" name="화살표: 오른쪽 100">
            <a:extLst>
              <a:ext uri="{FF2B5EF4-FFF2-40B4-BE49-F238E27FC236}">
                <a16:creationId xmlns:a16="http://schemas.microsoft.com/office/drawing/2014/main" id="{20451A8E-0E13-4872-AB8A-2875FD5F7208}"/>
              </a:ext>
            </a:extLst>
          </p:cNvPr>
          <p:cNvSpPr/>
          <p:nvPr/>
        </p:nvSpPr>
        <p:spPr>
          <a:xfrm>
            <a:off x="3550994" y="3302595"/>
            <a:ext cx="583095" cy="2270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화살표: 오른쪽 100">
            <a:extLst>
              <a:ext uri="{FF2B5EF4-FFF2-40B4-BE49-F238E27FC236}">
                <a16:creationId xmlns:a16="http://schemas.microsoft.com/office/drawing/2014/main" id="{20451A8E-0E13-4872-AB8A-2875FD5F7208}"/>
              </a:ext>
            </a:extLst>
          </p:cNvPr>
          <p:cNvSpPr/>
          <p:nvPr/>
        </p:nvSpPr>
        <p:spPr>
          <a:xfrm>
            <a:off x="6885154" y="3333134"/>
            <a:ext cx="583095" cy="2270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587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①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윈도우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얼굴인식부분 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148658" y="5148995"/>
            <a:ext cx="652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웹캠을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통해 얼굴을 인식하고 학습시켜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본인인지 아닌지를 구별할 수 있는 프로그램을 구축하였습니다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86" y="2727540"/>
            <a:ext cx="1462351" cy="167453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02" y="4154944"/>
            <a:ext cx="1828958" cy="21337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26" y="2348880"/>
            <a:ext cx="2541528" cy="2026908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998651" y="4389666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사용자 사진 </a:t>
            </a:r>
            <a:r>
              <a:rPr lang="en-US" altLang="ko-KR" sz="14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100</a:t>
            </a:r>
            <a:r>
              <a:rPr lang="ko-KR" altLang="en-US" sz="14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 찍기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200768" y="4368322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사용자 얼굴 학습시키기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068627" y="4375788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동일 인물인지 구분하기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79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①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윈도우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환경에서의 프로젝트 수행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_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유에스비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자동실행 프로그램 부분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35" y="2413309"/>
            <a:ext cx="3701323" cy="8280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59" y="3588412"/>
            <a:ext cx="1762207" cy="48197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>
            <a:off x="4353276" y="3276928"/>
            <a:ext cx="212295" cy="347044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793611" y="4696882"/>
            <a:ext cx="754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자동 실행을 위한 프로그램을 생성하였지만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접근 권한이 다 다르고 윈도우가 계속해서 업데이트 되면서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Autorun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실행이 되지 않음을 알게 되어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프로젝트 진행에 어려움을 겪었습니다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그래서 저희는 </a:t>
            </a:r>
            <a:r>
              <a:rPr lang="ko-KR" altLang="en-US" u="sng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리눅스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환경에서 자동 실행을 구현하였습니다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  <p:sp>
        <p:nvSpPr>
          <p:cNvPr id="18" name="곱셈 기호 17"/>
          <p:cNvSpPr/>
          <p:nvPr/>
        </p:nvSpPr>
        <p:spPr>
          <a:xfrm>
            <a:off x="2327891" y="1280908"/>
            <a:ext cx="4272804" cy="4339084"/>
          </a:xfrm>
          <a:prstGeom prst="mathMultiply">
            <a:avLst>
              <a:gd name="adj1" fmla="val 9990"/>
            </a:avLst>
          </a:prstGeom>
          <a:solidFill>
            <a:schemeClr val="accent2">
              <a:alpha val="6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19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647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② </a:t>
            </a:r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</a:rPr>
              <a:t>리눅스 우분투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얼굴인식부분 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305279" y="4817104"/>
            <a:ext cx="652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Vmware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카메라를 활성화 시켜줬음에도 불구하고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노트북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웹캠을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vmware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 불러오는 것이 되지 않아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교수님께 조언을 구한 결과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vmware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하드웨어를 연결하는 것은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생각보다 어렵다고 하셔서 </a:t>
            </a:r>
            <a:r>
              <a:rPr lang="ko-KR" altLang="en-US" u="sng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라즈베리파이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수행해보기로 했습니다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75" y="2125217"/>
            <a:ext cx="4296792" cy="2301127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228184" y="2102104"/>
            <a:ext cx="196825" cy="1683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3230911" y="3244860"/>
            <a:ext cx="2669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카메라가 제대로 활성화 되지 않음</a:t>
            </a:r>
            <a:endParaRPr lang="ko-KR" altLang="en-US" sz="1400" dirty="0">
              <a:solidFill>
                <a:schemeClr val="bg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124" name="곱셈 기호 123"/>
          <p:cNvSpPr/>
          <p:nvPr/>
        </p:nvSpPr>
        <p:spPr>
          <a:xfrm>
            <a:off x="2327891" y="1178148"/>
            <a:ext cx="4272804" cy="4339084"/>
          </a:xfrm>
          <a:prstGeom prst="mathMultiply">
            <a:avLst>
              <a:gd name="adj1" fmla="val 9990"/>
            </a:avLst>
          </a:prstGeom>
          <a:solidFill>
            <a:schemeClr val="accent2">
              <a:alpha val="6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8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593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</a:rPr>
              <a:t>③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라즈비안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얼굴인식부분 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305279" y="5049992"/>
            <a:ext cx="652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라즈베리파이에서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카메라 모듈을 연결하여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얼굴인식을 할 수 있는 환경을 구축하였습니다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844" l="9893" r="9866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4096" y="2353041"/>
            <a:ext cx="2456573" cy="252225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8468" t="15661" b="33465"/>
          <a:stretch/>
        </p:blipFill>
        <p:spPr>
          <a:xfrm>
            <a:off x="4263403" y="2488573"/>
            <a:ext cx="2824143" cy="2005542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4576455" y="446293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라즈베리파이로</a:t>
            </a:r>
            <a:r>
              <a:rPr lang="ko-KR" altLang="en-US" sz="14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촬영한 사진</a:t>
            </a:r>
          </a:p>
        </p:txBody>
      </p:sp>
    </p:spTree>
    <p:extLst>
      <p:ext uri="{BB962C8B-B14F-4D97-AF65-F5344CB8AC3E}">
        <p14:creationId xmlns:p14="http://schemas.microsoft.com/office/powerpoint/2010/main" val="26100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647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③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라즈비안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얼굴인식부분 결과 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00454" y="5300709"/>
            <a:ext cx="292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샘플이 될 얼굴 사진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30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1FAAB289-3C40-4A71-A7A6-D4FDC44AE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6" t="12200" r="3660" b="36140"/>
          <a:stretch/>
        </p:blipFill>
        <p:spPr>
          <a:xfrm>
            <a:off x="648762" y="2172125"/>
            <a:ext cx="3560570" cy="3066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1BAE95-5B3C-4354-AFA3-5D487CBF5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6" t="20586" r="7469" b="20790"/>
          <a:stretch/>
        </p:blipFill>
        <p:spPr>
          <a:xfrm>
            <a:off x="5090732" y="1979323"/>
            <a:ext cx="3348008" cy="3178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6E5552-86B4-47E1-851C-5024B56C2EBC}"/>
              </a:ext>
            </a:extLst>
          </p:cNvPr>
          <p:cNvSpPr txBox="1"/>
          <p:nvPr/>
        </p:nvSpPr>
        <p:spPr>
          <a:xfrm>
            <a:off x="584229" y="5300709"/>
            <a:ext cx="419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라즈베리파이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카메라 모듈로 얼굴 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인식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9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647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③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라즈비안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얼굴인식부분 결과 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418445" y="5230941"/>
            <a:ext cx="200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저장된 학습 모델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AD70A1-F155-416F-B797-E9799A299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7" t="13460" r="10542" b="24800"/>
          <a:stretch/>
        </p:blipFill>
        <p:spPr>
          <a:xfrm>
            <a:off x="904088" y="2084172"/>
            <a:ext cx="3026469" cy="30869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1AC6DE-8070-4E76-B56A-B8FD14645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47481" r="58657" b="400"/>
          <a:stretch/>
        </p:blipFill>
        <p:spPr>
          <a:xfrm>
            <a:off x="4696861" y="2084172"/>
            <a:ext cx="3459020" cy="2978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EBE4BC-6D84-4A7D-97FB-AD2A2D3A00E8}"/>
              </a:ext>
            </a:extLst>
          </p:cNvPr>
          <p:cNvSpPr txBox="1"/>
          <p:nvPr/>
        </p:nvSpPr>
        <p:spPr>
          <a:xfrm>
            <a:off x="4160010" y="5230941"/>
            <a:ext cx="480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 모델과 비교하여 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id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유사도 텍스트로 출력</a:t>
            </a:r>
          </a:p>
        </p:txBody>
      </p:sp>
    </p:spTree>
    <p:extLst>
      <p:ext uri="{BB962C8B-B14F-4D97-AF65-F5344CB8AC3E}">
        <p14:creationId xmlns:p14="http://schemas.microsoft.com/office/powerpoint/2010/main" val="17021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647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③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라즈비안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얼굴인식부분 코드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-82819" y="5726108"/>
            <a:ext cx="929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라즈베리파이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카메라 모듈로 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샘플이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될 사용자 얼굴 사진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30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장을 찍고 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dataset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폴더에 저장합니다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26AB84-172C-457B-878B-61A4C7EF7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3" t="9309" r="34611" b="7839"/>
          <a:stretch/>
        </p:blipFill>
        <p:spPr>
          <a:xfrm>
            <a:off x="2130046" y="1772816"/>
            <a:ext cx="4871050" cy="397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0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3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2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95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6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7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8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 rot="10800000">
            <a:off x="0" y="6281999"/>
            <a:ext cx="9115425" cy="576001"/>
            <a:chOff x="0" y="0"/>
            <a:chExt cx="9115425" cy="576001"/>
          </a:xfrm>
        </p:grpSpPr>
        <p:grpSp>
          <p:nvGrpSpPr>
            <p:cNvPr id="117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36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7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6" name="이등변 삼각형 14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이등변 삼각형 14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이등변 삼각형 14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이등변 삼각형 14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8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2" name="이등변 삼각형 14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이등변 삼각형 14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이등변 삼각형 14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이등변 삼각형 14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9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40" name="이등변 삼각형 13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이등변 삼각형 14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31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7" name="이등변 삼각형 12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이등변 삼각형 12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이등변 삼각형 12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이등변 삼각형 12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3" name="이등변 삼각형 122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이등변 삼각형 123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이등변 삼각형 12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22" name="이등변 삼각형 121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6" name="TextBox 165"/>
          <p:cNvSpPr txBox="1"/>
          <p:nvPr/>
        </p:nvSpPr>
        <p:spPr>
          <a:xfrm>
            <a:off x="1043608" y="908720"/>
            <a:ext cx="25971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450" dirty="0">
                <a:solidFill>
                  <a:srgbClr val="C0504D">
                    <a:alpha val="99000"/>
                  </a:srgbClr>
                </a:solidFill>
                <a:latin typeface="+mj-lt"/>
                <a:ea typeface="배달의민족 주아" panose="02020603020101020101" pitchFamily="18" charset="-127"/>
              </a:rPr>
              <a:t>Index</a:t>
            </a:r>
            <a:endParaRPr lang="ko-KR" altLang="en-US" sz="8000" b="1" spc="-450" dirty="0">
              <a:solidFill>
                <a:srgbClr val="C0504D">
                  <a:alpha val="99000"/>
                </a:srgbClr>
              </a:solidFill>
              <a:latin typeface="+mj-lt"/>
              <a:ea typeface="배달의민족 주아" panose="02020603020101020101" pitchFamily="18" charset="-127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4283968" y="908720"/>
            <a:ext cx="0" cy="2376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283968" y="3573016"/>
            <a:ext cx="0" cy="22322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9" name="타원 98"/>
          <p:cNvSpPr/>
          <p:nvPr/>
        </p:nvSpPr>
        <p:spPr>
          <a:xfrm>
            <a:off x="4211960" y="3356992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04FE9-9286-4AD7-A705-289D9F3F7E57}"/>
              </a:ext>
            </a:extLst>
          </p:cNvPr>
          <p:cNvSpPr txBox="1"/>
          <p:nvPr/>
        </p:nvSpPr>
        <p:spPr>
          <a:xfrm>
            <a:off x="4556046" y="1448603"/>
            <a:ext cx="38798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제안배경</a:t>
            </a:r>
            <a:endParaRPr lang="en-US" altLang="ko-KR" sz="2800" dirty="0"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800" dirty="0"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작품개요</a:t>
            </a:r>
            <a:endParaRPr lang="en-US" altLang="ko-KR" sz="2800" dirty="0"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주요 적용기술</a:t>
            </a:r>
            <a:endParaRPr lang="en-US" altLang="ko-KR" sz="2800" dirty="0"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진척 상황 보고</a:t>
            </a:r>
            <a:endParaRPr lang="en-US" altLang="ko-KR" sz="2800" dirty="0"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800" dirty="0"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rgbClr val="C0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향후 계발 계획</a:t>
            </a:r>
            <a:endParaRPr lang="en-US" altLang="ko-KR" sz="2800" dirty="0">
              <a:solidFill>
                <a:srgbClr val="C0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3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647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③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라즈비안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얼굴인식부분 코드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14469" y="5705603"/>
            <a:ext cx="735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얼굴들이 저장되어 있는 폴더에 파일 리스트를 얻은 후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모델을 생성하고 학습을 시킵니다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1860D2-4F97-4582-A8DA-3FD2A3B3B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3" t="9309" r="33463" b="13655"/>
          <a:stretch/>
        </p:blipFill>
        <p:spPr>
          <a:xfrm>
            <a:off x="1998191" y="1890525"/>
            <a:ext cx="5134760" cy="38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647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③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라즈비안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얼굴인식부분 코드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941143" y="5379279"/>
            <a:ext cx="487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카메라로부터 검출된 얼굴이 학습된 모델에 있는지 확인하고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id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유사도를 보여줍니다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19C49F-2C46-4A7D-BB01-94BD96370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3" t="9309" r="51783" b="7839"/>
          <a:stretch/>
        </p:blipFill>
        <p:spPr>
          <a:xfrm>
            <a:off x="481601" y="1989648"/>
            <a:ext cx="3459542" cy="41036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7BE30D-8223-4FCF-9AEB-BCE4EB759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6" t="22796" r="37160" b="19388"/>
          <a:stretch/>
        </p:blipFill>
        <p:spPr>
          <a:xfrm>
            <a:off x="3945873" y="1989647"/>
            <a:ext cx="4752528" cy="28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6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739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③ </a:t>
            </a:r>
            <a:r>
              <a:rPr lang="ko-KR" altLang="en-US" b="1" dirty="0" err="1" smtClean="0">
                <a:solidFill>
                  <a:schemeClr val="accent3">
                    <a:lumMod val="50000"/>
                  </a:schemeClr>
                </a:solidFill>
              </a:rPr>
              <a:t>라즈비안</a:t>
            </a:r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유에스비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자동실행 프로그램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-138152" y="5230941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규칙을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정하는 부분인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rules.d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새로운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rules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파일을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생성하여 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 꽂히는 동작이 발생하였을 때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shell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파일을 자동으로 실행하도록 구현하였습니다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4" y="2060848"/>
            <a:ext cx="7574936" cy="9525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11" y="3102506"/>
            <a:ext cx="2831748" cy="17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01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Chapter4     </a:t>
            </a:r>
            <a:r>
              <a:rPr lang="ko-KR" altLang="en-US" sz="4800" b="1" spc="-450" dirty="0">
                <a:solidFill>
                  <a:schemeClr val="accent3">
                    <a:alpha val="97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진척 상황 보고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57" y="1412776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③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라즈비안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환경에서의 프로젝트 수행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 _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유에스비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자동실행부분 </a:t>
            </a:r>
          </a:p>
        </p:txBody>
      </p:sp>
      <p:pic>
        <p:nvPicPr>
          <p:cNvPr id="14" name="그림 13" descr="스크린샷, 컴퓨터, 노트북, 테이블이(가) 표시된 사진&#10;&#10;자동 생성된 설명">
            <a:extLst>
              <a:ext uri="{FF2B5EF4-FFF2-40B4-BE49-F238E27FC236}">
                <a16:creationId xmlns:a16="http://schemas.microsoft.com/office/drawing/2014/main" id="{0B44AEF7-754A-4B3D-8E70-5237F293FF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19723" r="22139" b="14721"/>
          <a:stretch/>
        </p:blipFill>
        <p:spPr>
          <a:xfrm>
            <a:off x="375266" y="2407856"/>
            <a:ext cx="3721380" cy="2736358"/>
          </a:xfrm>
          <a:prstGeom prst="rect">
            <a:avLst/>
          </a:prstGeom>
        </p:spPr>
      </p:pic>
      <p:pic>
        <p:nvPicPr>
          <p:cNvPr id="16" name="그림 1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7E6A2E7-A508-4470-92F4-CA013F2368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19723" r="22139" b="14721"/>
          <a:stretch/>
        </p:blipFill>
        <p:spPr>
          <a:xfrm>
            <a:off x="5018732" y="2392957"/>
            <a:ext cx="3721381" cy="273635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D294A59-B083-4CB9-8049-F04898DC6FA2}"/>
              </a:ext>
            </a:extLst>
          </p:cNvPr>
          <p:cNvSpPr/>
          <p:nvPr/>
        </p:nvSpPr>
        <p:spPr>
          <a:xfrm>
            <a:off x="4218463" y="2925734"/>
            <a:ext cx="694216" cy="427519"/>
          </a:xfrm>
          <a:prstGeom prst="rightArrow">
            <a:avLst>
              <a:gd name="adj1" fmla="val 40291"/>
              <a:gd name="adj2" fmla="val 7278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C560-AF0E-4430-B8C3-7C680270D7B6}"/>
              </a:ext>
            </a:extLst>
          </p:cNvPr>
          <p:cNvSpPr txBox="1"/>
          <p:nvPr/>
        </p:nvSpPr>
        <p:spPr>
          <a:xfrm>
            <a:off x="3989507" y="341949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</a:rPr>
              <a:t>USB </a:t>
            </a:r>
            <a:r>
              <a:rPr lang="ko-KR" altLang="en-US" sz="1200" b="1" dirty="0">
                <a:solidFill>
                  <a:schemeClr val="accent3"/>
                </a:solidFill>
              </a:rPr>
              <a:t>삽입 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C3BC2-8E65-40D9-A9C3-979DF3D0C7DE}"/>
              </a:ext>
            </a:extLst>
          </p:cNvPr>
          <p:cNvSpPr txBox="1"/>
          <p:nvPr/>
        </p:nvSpPr>
        <p:spPr>
          <a:xfrm>
            <a:off x="321354" y="5308297"/>
            <a:ext cx="849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삽입하면 자동으로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hi401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이름의 폴더가 생성됩니다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아직 얼굴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인식부분과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연동하지 않아 파일을 생성하는 것으로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자동실행을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확인하였습니다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3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1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7" name="이등변 삼각형 14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이등변 삼각형 14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이등변 삼각형 14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이등변 삼각형 14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3" name="이등변 삼각형 142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이등변 삼각형 143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이등변 삼각형 14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이등변 삼각형 14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41" name="이등변 삼각형 1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이등변 삼각형 1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28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4" name="이등변 삼각형 12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이등변 삼각형 12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이등변 삼각형 12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16" name="이등변 삼각형 11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이등변 삼각형 11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이등변 삼각형 121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이등변 삼각형 122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이등변 삼각형 114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TextBox 79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bg1">
                    <a:lumMod val="50000"/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Chapter5     </a:t>
            </a:r>
            <a:r>
              <a:rPr lang="ko-KR" altLang="en-US" sz="4800" b="1" spc="-450" dirty="0">
                <a:solidFill>
                  <a:schemeClr val="bg1">
                    <a:lumMod val="50000"/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계발 계획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r="1770"/>
          <a:stretch/>
        </p:blipFill>
        <p:spPr>
          <a:xfrm>
            <a:off x="1893334" y="2348355"/>
            <a:ext cx="5458562" cy="91902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34" y="3596173"/>
            <a:ext cx="5448239" cy="6974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656" y="4712233"/>
            <a:ext cx="5458562" cy="615946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2501128" y="3092999"/>
            <a:ext cx="238215" cy="4849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CE39A4-1854-410B-ADBD-4220C8BFD739}"/>
              </a:ext>
            </a:extLst>
          </p:cNvPr>
          <p:cNvSpPr txBox="1"/>
          <p:nvPr/>
        </p:nvSpPr>
        <p:spPr>
          <a:xfrm>
            <a:off x="2651813" y="3161458"/>
            <a:ext cx="187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실행 시</a:t>
            </a:r>
            <a:endParaRPr lang="ko-KR" altLang="en-US" dirty="0"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9" name="아래쪽 화살표 88"/>
          <p:cNvSpPr/>
          <p:nvPr/>
        </p:nvSpPr>
        <p:spPr>
          <a:xfrm>
            <a:off x="2475414" y="4336643"/>
            <a:ext cx="238215" cy="4849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CE39A4-1854-410B-ADBD-4220C8BFD739}"/>
              </a:ext>
            </a:extLst>
          </p:cNvPr>
          <p:cNvSpPr txBox="1"/>
          <p:nvPr/>
        </p:nvSpPr>
        <p:spPr>
          <a:xfrm>
            <a:off x="2594520" y="4342900"/>
            <a:ext cx="255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잠금 시 폴더 보이지 않음</a:t>
            </a:r>
            <a:endParaRPr lang="ko-KR" altLang="en-US" dirty="0"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839663" y="1950347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윈도우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에서 폴더 잠금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02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1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7" name="이등변 삼각형 14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이등변 삼각형 14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이등변 삼각형 14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이등변 삼각형 14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3" name="이등변 삼각형 142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이등변 삼각형 143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이등변 삼각형 14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이등변 삼각형 14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41" name="이등변 삼각형 1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이등변 삼각형 1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28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4" name="이등변 삼각형 12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이등변 삼각형 12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이등변 삼각형 12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16" name="이등변 삼각형 11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이등변 삼각형 11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이등변 삼각형 121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이등변 삼각형 122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이등변 삼각형 114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TextBox 79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bg1">
                    <a:lumMod val="50000"/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Chapter5     </a:t>
            </a:r>
            <a:r>
              <a:rPr lang="ko-KR" altLang="en-US" sz="4800" b="1" spc="-450" dirty="0">
                <a:solidFill>
                  <a:schemeClr val="bg1">
                    <a:lumMod val="50000"/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계발 계획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334" y="1635696"/>
            <a:ext cx="5458562" cy="61594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34" y="2747484"/>
            <a:ext cx="5450636" cy="79136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4"/>
          <a:srcRect r="1770"/>
          <a:stretch/>
        </p:blipFill>
        <p:spPr>
          <a:xfrm>
            <a:off x="1871224" y="4005756"/>
            <a:ext cx="5458562" cy="919023"/>
          </a:xfrm>
          <a:prstGeom prst="rect">
            <a:avLst/>
          </a:prstGeom>
        </p:spPr>
      </p:pic>
      <p:sp>
        <p:nvSpPr>
          <p:cNvPr id="92" name="아래쪽 화살표 91"/>
          <p:cNvSpPr/>
          <p:nvPr/>
        </p:nvSpPr>
        <p:spPr>
          <a:xfrm>
            <a:off x="2452908" y="2183183"/>
            <a:ext cx="238215" cy="4849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CE39A4-1854-410B-ADBD-4220C8BFD739}"/>
              </a:ext>
            </a:extLst>
          </p:cNvPr>
          <p:cNvSpPr txBox="1"/>
          <p:nvPr/>
        </p:nvSpPr>
        <p:spPr>
          <a:xfrm>
            <a:off x="2603593" y="2251642"/>
            <a:ext cx="187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다시 실행 시</a:t>
            </a:r>
            <a:endParaRPr lang="ko-KR" altLang="en-US" dirty="0"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4CE39A4-1854-410B-ADBD-4220C8BFD739}"/>
              </a:ext>
            </a:extLst>
          </p:cNvPr>
          <p:cNvSpPr txBox="1"/>
          <p:nvPr/>
        </p:nvSpPr>
        <p:spPr>
          <a:xfrm>
            <a:off x="1940478" y="3182514"/>
            <a:ext cx="187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비밀번호 입력</a:t>
            </a:r>
            <a:endParaRPr lang="ko-KR" altLang="en-US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>
          <a:xfrm>
            <a:off x="2488293" y="3557608"/>
            <a:ext cx="238215" cy="4849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E39A4-1854-410B-ADBD-4220C8BFD739}"/>
              </a:ext>
            </a:extLst>
          </p:cNvPr>
          <p:cNvSpPr txBox="1"/>
          <p:nvPr/>
        </p:nvSpPr>
        <p:spPr>
          <a:xfrm>
            <a:off x="2638978" y="3626067"/>
            <a:ext cx="506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올바른 비밀번호 입력 시 폴더 잠금 풀려 보이게 됨</a:t>
            </a:r>
            <a:endParaRPr lang="ko-KR" altLang="en-US" dirty="0"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32534" y="5223731"/>
            <a:ext cx="81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이와 같이 윈도우에서 폴더를 암호화 </a:t>
            </a:r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복호화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한 것을 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라즈비안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환경에 맞게 적용 시킬 것 입니다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1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7" name="이등변 삼각형 14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이등변 삼각형 14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이등변 삼각형 14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이등변 삼각형 14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3" name="이등변 삼각형 142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이등변 삼각형 143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이등변 삼각형 14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이등변 삼각형 14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41" name="이등변 삼각형 1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이등변 삼각형 1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28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4" name="이등변 삼각형 12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이등변 삼각형 12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이등변 삼각형 12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16" name="이등변 삼각형 11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이등변 삼각형 11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이등변 삼각형 121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이등변 삼각형 122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이등변 삼각형 114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TextBox 79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bg1">
                    <a:lumMod val="50000"/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Chapter5     </a:t>
            </a:r>
            <a:r>
              <a:rPr lang="ko-KR" altLang="en-US" sz="4800" b="1" spc="-450" dirty="0">
                <a:solidFill>
                  <a:schemeClr val="bg1">
                    <a:lumMod val="50000"/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계발 계획</a:t>
            </a:r>
          </a:p>
        </p:txBody>
      </p:sp>
      <p:pic>
        <p:nvPicPr>
          <p:cNvPr id="89" name="그림 88" descr="스크린샷이(가) 표시된 사진&#10;&#10;자동 생성된 설명">
            <a:extLst>
              <a:ext uri="{FF2B5EF4-FFF2-40B4-BE49-F238E27FC236}">
                <a16:creationId xmlns:a16="http://schemas.microsoft.com/office/drawing/2014/main" id="{C90B7E64-76B4-4B9C-8A03-BD6D0D0BC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94345"/>
            <a:ext cx="1769537" cy="17695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3" y="4440223"/>
            <a:ext cx="749312" cy="749312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64561" y="4238624"/>
            <a:ext cx="6014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얼굴이 인식되어 저장되어 있는 모델과의 </a:t>
            </a:r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유사도가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측정되면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폴더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복호화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프로그램이 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실행되게 할 것입니다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측정된 </a:t>
            </a:r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유사도의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퍼센트가 정해진 기준에 맞으면 키 값이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입력되어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폴더의 잠금이 풀릴 수 있도록 할 것입니다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97" name="그림 96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CA63A944-B692-43EA-92F7-E6FE843EFA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8889">
            <a:off x="671425" y="1725148"/>
            <a:ext cx="1739108" cy="1739108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2664561" y="2291331"/>
            <a:ext cx="623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삽입 시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자동으로 실행하는 프로그램을 사용자 얼굴을 인식하는 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프로그램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 설정할 것입니다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11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1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7" name="이등변 삼각형 14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이등변 삼각형 14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이등변 삼각형 14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이등변 삼각형 14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3" name="이등변 삼각형 142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이등변 삼각형 143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이등변 삼각형 14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이등변 삼각형 14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41" name="이등변 삼각형 1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이등변 삼각형 1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28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4" name="이등변 삼각형 12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이등변 삼각형 12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이등변 삼각형 12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16" name="이등변 삼각형 11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이등변 삼각형 11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이등변 삼각형 121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이등변 삼각형 122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이등변 삼각형 114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TextBox 79"/>
          <p:cNvSpPr txBox="1"/>
          <p:nvPr/>
        </p:nvSpPr>
        <p:spPr>
          <a:xfrm>
            <a:off x="0" y="582588"/>
            <a:ext cx="68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bg1">
                    <a:lumMod val="50000"/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Chapter5     </a:t>
            </a:r>
            <a:r>
              <a:rPr lang="ko-KR" altLang="en-US" sz="4800" b="1" spc="-450" dirty="0">
                <a:solidFill>
                  <a:schemeClr val="bg1">
                    <a:lumMod val="50000"/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계발 계획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91" y="1719970"/>
            <a:ext cx="2942151" cy="2942151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114565" y="5052537"/>
            <a:ext cx="753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지난 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8</a:t>
            </a:r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주차동안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계발한 내용들을 합쳐 하나의 프로그램으로 만들 것입니다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5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 rot="10800000">
            <a:off x="9525" y="6265949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4" name="이등변 삼각형 13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이등변 삼각형 13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32" name="이등변 삼각형 13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이등변 삼각형 13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3" name="TextBox 162"/>
          <p:cNvSpPr txBox="1"/>
          <p:nvPr/>
        </p:nvSpPr>
        <p:spPr>
          <a:xfrm>
            <a:off x="3013450" y="2578621"/>
            <a:ext cx="309411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200" b="1" spc="-450" dirty="0">
                <a:solidFill>
                  <a:schemeClr val="tx2">
                    <a:alpha val="9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105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 rot="10800000">
            <a:off x="9525" y="6265949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4" name="이등변 삼각형 133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이등변 삼각형 134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32" name="이등변 삼각형 13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이등변 삼각형 13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3" name="TextBox 162"/>
          <p:cNvSpPr txBox="1"/>
          <p:nvPr/>
        </p:nvSpPr>
        <p:spPr>
          <a:xfrm>
            <a:off x="1839057" y="2578621"/>
            <a:ext cx="544290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200" b="1" spc="-450" dirty="0">
                <a:solidFill>
                  <a:schemeClr val="tx2">
                    <a:alpha val="9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You:)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20B1C62-BCB2-4B0A-94B0-2F74FB9D594A}"/>
              </a:ext>
            </a:extLst>
          </p:cNvPr>
          <p:cNvSpPr/>
          <p:nvPr/>
        </p:nvSpPr>
        <p:spPr>
          <a:xfrm>
            <a:off x="477975" y="1910840"/>
            <a:ext cx="5814783" cy="331835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TextBox 79"/>
          <p:cNvSpPr txBox="1"/>
          <p:nvPr/>
        </p:nvSpPr>
        <p:spPr>
          <a:xfrm>
            <a:off x="0" y="582588"/>
            <a:ext cx="5249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4"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Chapter1    </a:t>
            </a:r>
            <a:r>
              <a:rPr lang="ko-KR" altLang="en-US" sz="4800" b="1" spc="-450" dirty="0">
                <a:solidFill>
                  <a:schemeClr val="accent4"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제안배경</a:t>
            </a:r>
            <a:endParaRPr lang="en-US" altLang="ko-KR" sz="4800" b="1" spc="-450" dirty="0">
              <a:solidFill>
                <a:schemeClr val="accent4">
                  <a:alpha val="98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CA63A944-B692-43EA-92F7-E6FE843EF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8889">
            <a:off x="5128905" y="2427910"/>
            <a:ext cx="3577533" cy="35775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CEB828-7604-48FA-A73C-8BAA86047C5F}"/>
              </a:ext>
            </a:extLst>
          </p:cNvPr>
          <p:cNvSpPr txBox="1"/>
          <p:nvPr/>
        </p:nvSpPr>
        <p:spPr>
          <a:xfrm>
            <a:off x="793611" y="2224503"/>
            <a:ext cx="55787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메모리는 가지고 다니기도 편하고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저장용량에 따라 많은 양의 정보를 저장할 수 있어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많은 사람들이 사용하는 이동식 기억장치입니다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</a:p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메모리는 작고 가벼워서 휴대하기 편한 대신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잃어버리기도 아주 쉽습니다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따라서 아주 중요한 정보를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저장해야 한다면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보안성이 가장 중요한 요소가 될 수 있습니다</a:t>
            </a:r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그래서 저희는 얼굴인식을 이용한 </a:t>
            </a:r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잠금 해제</a:t>
            </a:r>
            <a:endParaRPr lang="en-US" altLang="ko-KR" sz="2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프로그램을 개발하고자 합니다</a:t>
            </a:r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5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TextBox 79"/>
          <p:cNvSpPr txBox="1"/>
          <p:nvPr/>
        </p:nvSpPr>
        <p:spPr>
          <a:xfrm>
            <a:off x="0" y="582588"/>
            <a:ext cx="5249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4"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Chapter1    </a:t>
            </a:r>
            <a:r>
              <a:rPr lang="ko-KR" altLang="en-US" sz="4800" b="1" spc="-450" dirty="0">
                <a:solidFill>
                  <a:schemeClr val="accent4"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제안배경</a:t>
            </a:r>
            <a:endParaRPr lang="en-US" altLang="ko-KR" sz="4800" b="1" spc="-450" dirty="0">
              <a:solidFill>
                <a:schemeClr val="accent4">
                  <a:alpha val="98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84F2CB1-FB38-44E3-9B1A-DDE15F1020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5" y="1767073"/>
            <a:ext cx="1920205" cy="1920205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171F6B1-844B-42AF-82B9-7AEA5D3928DC}"/>
              </a:ext>
            </a:extLst>
          </p:cNvPr>
          <p:cNvSpPr txBox="1"/>
          <p:nvPr/>
        </p:nvSpPr>
        <p:spPr>
          <a:xfrm>
            <a:off x="2842117" y="1767073"/>
            <a:ext cx="522611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 fontAlgn="base" latinLnBrk="0"/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복제 불가능</a:t>
            </a:r>
            <a:endParaRPr lang="en-US" altLang="ko-KR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just" fontAlgn="base" latinLnBrk="0"/>
            <a:endParaRPr lang="en-US" altLang="ko-KR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just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완벽한 복제인간이 탄생하지 않는 한 특정 인간의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just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신체적 특징을 완벽하게 복제할 수 없기 때문에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just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보안성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큰 신뢰를 받을 수 있습니다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E4FCC6C-EC71-4DA3-B527-3F0F97BFD752}"/>
              </a:ext>
            </a:extLst>
          </p:cNvPr>
          <p:cNvCxnSpPr>
            <a:cxnSpLocks/>
          </p:cNvCxnSpPr>
          <p:nvPr/>
        </p:nvCxnSpPr>
        <p:spPr>
          <a:xfrm>
            <a:off x="321354" y="3815927"/>
            <a:ext cx="408712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136A054-D02C-4219-86DB-7AEDB0C0386B}"/>
              </a:ext>
            </a:extLst>
          </p:cNvPr>
          <p:cNvCxnSpPr/>
          <p:nvPr/>
        </p:nvCxnSpPr>
        <p:spPr>
          <a:xfrm>
            <a:off x="4720778" y="3815927"/>
            <a:ext cx="408712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D03A85AF-A2CF-4358-8BF7-2BE8AB9DF026}"/>
              </a:ext>
            </a:extLst>
          </p:cNvPr>
          <p:cNvSpPr/>
          <p:nvPr/>
        </p:nvSpPr>
        <p:spPr>
          <a:xfrm>
            <a:off x="4500858" y="3753078"/>
            <a:ext cx="142284" cy="1440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시계이(가) 표시된 사진&#10;&#10;자동 생성된 설명">
            <a:extLst>
              <a:ext uri="{FF2B5EF4-FFF2-40B4-BE49-F238E27FC236}">
                <a16:creationId xmlns:a16="http://schemas.microsoft.com/office/drawing/2014/main" id="{6E1E02B3-F3A4-49FB-8338-310DE9A78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1" y="4251763"/>
            <a:ext cx="1724253" cy="1724253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EED394C-F0DE-4183-9ED9-85D7321B9354}"/>
              </a:ext>
            </a:extLst>
          </p:cNvPr>
          <p:cNvSpPr txBox="1"/>
          <p:nvPr/>
        </p:nvSpPr>
        <p:spPr>
          <a:xfrm>
            <a:off x="2862919" y="4298888"/>
            <a:ext cx="591330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 latinLnBrk="0"/>
            <a:r>
              <a:rPr lang="ko-KR" altLang="en-US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편리성</a:t>
            </a:r>
            <a:endParaRPr lang="en-US" altLang="ko-KR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just" fontAlgn="base" latinLnBrk="0"/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just" fontAlgn="base" latinLnBrk="0"/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PIN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비밀번호는 자주 사용하지 않으면 잊어버릴 수도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just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있지만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개인의 신체적 특징은 도난 당하거나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just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잊어버릴 일이 없어 편리합니다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lvl="0" algn="just" fontAlgn="base" latinLnBrk="0"/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0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4"/>
          <p:cNvGrpSpPr/>
          <p:nvPr/>
        </p:nvGrpSpPr>
        <p:grpSpPr>
          <a:xfrm rot="10800000">
            <a:off x="9525" y="6263605"/>
            <a:ext cx="9115425" cy="576001"/>
            <a:chOff x="0" y="0"/>
            <a:chExt cx="9115425" cy="576001"/>
          </a:xfrm>
        </p:grpSpPr>
        <p:grpSp>
          <p:nvGrpSpPr>
            <p:cNvPr id="1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38" name="이등변 삼각형 13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이등변 삼각형 13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이등변 삼각형 15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이등변 삼각형 15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0" name="이등변 삼각형 11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이등변 삼각형 135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이등변 삼각형 136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18" name="이등변 삼각형 117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이등변 삼각형 118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1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9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91" name="이등변 삼각형 9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이등변 삼각형 9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이등변 삼각형 9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87" name="이등변 삼각형 8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이등변 삼각형 8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이등변 삼각형 8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이등변 삼각형 85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TextBox 79"/>
          <p:cNvSpPr txBox="1"/>
          <p:nvPr/>
        </p:nvSpPr>
        <p:spPr>
          <a:xfrm>
            <a:off x="0" y="582588"/>
            <a:ext cx="5249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4"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Chapter1    </a:t>
            </a:r>
            <a:r>
              <a:rPr lang="ko-KR" altLang="en-US" sz="4800" b="1" spc="-450" dirty="0">
                <a:solidFill>
                  <a:schemeClr val="accent4">
                    <a:alpha val="98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제안배경</a:t>
            </a:r>
            <a:endParaRPr lang="en-US" altLang="ko-KR" sz="4800" b="1" spc="-450" dirty="0">
              <a:solidFill>
                <a:schemeClr val="accent4">
                  <a:alpha val="98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41083AB5-1815-4DA4-B933-179A84614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84" y="2392978"/>
            <a:ext cx="2019628" cy="2019628"/>
          </a:xfrm>
          <a:prstGeom prst="rect">
            <a:avLst/>
          </a:prstGeom>
        </p:spPr>
      </p:pic>
      <p:pic>
        <p:nvPicPr>
          <p:cNvPr id="30" name="그림 29" descr="옅은이(가) 표시된 사진&#10;&#10;자동 생성된 설명">
            <a:extLst>
              <a:ext uri="{FF2B5EF4-FFF2-40B4-BE49-F238E27FC236}">
                <a16:creationId xmlns:a16="http://schemas.microsoft.com/office/drawing/2014/main" id="{C37DA9C7-2483-4A52-BDA5-F7AE96EC7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96" y="1759094"/>
            <a:ext cx="2738465" cy="2738465"/>
          </a:xfrm>
          <a:prstGeom prst="rect">
            <a:avLst/>
          </a:prstGeom>
        </p:spPr>
      </p:pic>
      <p:pic>
        <p:nvPicPr>
          <p:cNvPr id="32" name="그림 31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A49D278E-FCE6-4757-968C-3A72C62E73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795061" y="3639270"/>
            <a:ext cx="853919" cy="853919"/>
          </a:xfrm>
          <a:prstGeom prst="rect">
            <a:avLst/>
          </a:prstGeom>
        </p:spPr>
      </p:pic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16AA943A-AEF6-4869-9350-A823A210E82C}"/>
              </a:ext>
            </a:extLst>
          </p:cNvPr>
          <p:cNvSpPr/>
          <p:nvPr/>
        </p:nvSpPr>
        <p:spPr>
          <a:xfrm>
            <a:off x="4208963" y="1567146"/>
            <a:ext cx="3486129" cy="3379448"/>
          </a:xfrm>
          <a:prstGeom prst="mathMultiply">
            <a:avLst>
              <a:gd name="adj1" fmla="val 12147"/>
            </a:avLst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9DCF50D-D266-4042-BA7E-475D7F34CA9C}"/>
              </a:ext>
            </a:extLst>
          </p:cNvPr>
          <p:cNvSpPr txBox="1"/>
          <p:nvPr/>
        </p:nvSpPr>
        <p:spPr>
          <a:xfrm>
            <a:off x="2543266" y="4946594"/>
            <a:ext cx="4668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/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유에스비드라이브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분실 시 발생할 수 있는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개인정보 유출의 위험성도 감소할 것입니다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32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3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6" name="이등변 삼각형 14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이등변 삼각형 14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이등변 삼각형 14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이등변 삼각형 14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4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2" name="이등변 삼각형 14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이등변 삼각형 14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이등변 삼각형 14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이등변 삼각형 14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5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40" name="이등변 삼각형 13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이등변 삼각형 14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2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3" name="이등변 삼각형 122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이등변 삼각형 123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이등변 삼각형 12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15" name="이등변 삼각형 11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이등변 삼각형 11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이등변 삼각형 11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이등변 삼각형 121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1" name="이등변 삼각형 100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5407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5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Chapter2     </a:t>
            </a:r>
            <a:r>
              <a:rPr lang="ko-KR" altLang="en-US" sz="4800" b="1" spc="-450" dirty="0">
                <a:solidFill>
                  <a:schemeClr val="accent5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작품개요</a:t>
            </a:r>
            <a:endParaRPr lang="en-US" altLang="ko-KR" sz="4800" b="1" spc="-450" dirty="0">
              <a:solidFill>
                <a:schemeClr val="accent5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F968A45-B5A3-42C3-8B9B-B6748BACF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958587"/>
            <a:ext cx="12038840" cy="6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모니터, 앉아있는이(가) 표시된 사진&#10;&#10;자동 생성된 설명">
            <a:extLst>
              <a:ext uri="{FF2B5EF4-FFF2-40B4-BE49-F238E27FC236}">
                <a16:creationId xmlns:a16="http://schemas.microsoft.com/office/drawing/2014/main" id="{CB49B4B5-536C-440F-A36F-EAE14BA20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02" y="1048150"/>
            <a:ext cx="3708428" cy="3744167"/>
          </a:xfrm>
          <a:prstGeom prst="rect">
            <a:avLst/>
          </a:prstGeom>
        </p:spPr>
      </p:pic>
      <p:pic>
        <p:nvPicPr>
          <p:cNvPr id="16" name="그림 15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ECEA0698-A7C9-496B-872B-721650155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26" y="3793647"/>
            <a:ext cx="1004331" cy="1014011"/>
          </a:xfrm>
          <a:prstGeom prst="rect">
            <a:avLst/>
          </a:prstGeom>
        </p:spPr>
      </p:pic>
      <p:pic>
        <p:nvPicPr>
          <p:cNvPr id="20" name="그림 19" descr="표지판이(가) 표시된 사진&#10;&#10;자동 생성된 설명">
            <a:extLst>
              <a:ext uri="{FF2B5EF4-FFF2-40B4-BE49-F238E27FC236}">
                <a16:creationId xmlns:a16="http://schemas.microsoft.com/office/drawing/2014/main" id="{3010A808-1828-4FAD-A6D2-368B14401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86" y="2246019"/>
            <a:ext cx="1004332" cy="10140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1CC0A0-E3E0-4D3C-9C4C-F6E580406A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2265" y="2942198"/>
            <a:ext cx="2130330" cy="2076530"/>
          </a:xfrm>
          <a:prstGeom prst="rect">
            <a:avLst/>
          </a:prstGeom>
        </p:spPr>
      </p:pic>
      <p:pic>
        <p:nvPicPr>
          <p:cNvPr id="24" name="그림 23" descr="시계이(가) 표시된 사진&#10;&#10;자동 생성된 설명">
            <a:extLst>
              <a:ext uri="{FF2B5EF4-FFF2-40B4-BE49-F238E27FC236}">
                <a16:creationId xmlns:a16="http://schemas.microsoft.com/office/drawing/2014/main" id="{702EEFD1-0CB8-4B75-B928-8591DAE61F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22" y="1396361"/>
            <a:ext cx="534284" cy="5394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4CE39A4-1854-410B-ADBD-4220C8BFD739}"/>
              </a:ext>
            </a:extLst>
          </p:cNvPr>
          <p:cNvSpPr txBox="1"/>
          <p:nvPr/>
        </p:nvSpPr>
        <p:spPr>
          <a:xfrm>
            <a:off x="4857115" y="1455056"/>
            <a:ext cx="187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인증 성공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FCC305-F1E0-43EB-84D6-7B90BFF17B18}"/>
              </a:ext>
            </a:extLst>
          </p:cNvPr>
          <p:cNvGrpSpPr/>
          <p:nvPr/>
        </p:nvGrpSpPr>
        <p:grpSpPr>
          <a:xfrm>
            <a:off x="4633158" y="1607404"/>
            <a:ext cx="1864744" cy="2567578"/>
            <a:chOff x="4590277" y="1619243"/>
            <a:chExt cx="2304239" cy="314243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DFCBB6-0B42-4B35-B1A2-D0EE10688C61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4590277" y="1619243"/>
              <a:ext cx="1118601" cy="20049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9C85BCE-2305-4607-B99F-1034724F91A8}"/>
                </a:ext>
              </a:extLst>
            </p:cNvPr>
            <p:cNvSpPr/>
            <p:nvPr/>
          </p:nvSpPr>
          <p:spPr>
            <a:xfrm>
              <a:off x="5505455" y="3429000"/>
              <a:ext cx="1389061" cy="13326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BDCA9CB-EE76-471D-BA62-F9A58EA24905}"/>
              </a:ext>
            </a:extLst>
          </p:cNvPr>
          <p:cNvSpPr txBox="1"/>
          <p:nvPr/>
        </p:nvSpPr>
        <p:spPr>
          <a:xfrm>
            <a:off x="2267744" y="5589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2AFB1D-E5B0-477D-94A7-922AFC833F04}"/>
              </a:ext>
            </a:extLst>
          </p:cNvPr>
          <p:cNvSpPr txBox="1"/>
          <p:nvPr/>
        </p:nvSpPr>
        <p:spPr>
          <a:xfrm>
            <a:off x="1470028" y="5046093"/>
            <a:ext cx="62039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/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Drive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열 때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캠을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통해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얼굴 정보를 받아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</a:t>
            </a:r>
            <a:endParaRPr lang="en-US" altLang="ko-KR" sz="2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학습되어 있는 모델과 비교하여 동일할 시에 </a:t>
            </a:r>
            <a:endParaRPr lang="en-US" altLang="ko-KR" sz="2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 정보들이 </a:t>
            </a:r>
            <a:r>
              <a:rPr lang="ko-KR" altLang="en-US" sz="20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복호화되어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사용가능합니다</a:t>
            </a:r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5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32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3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6" name="이등변 삼각형 14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이등변 삼각형 14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이등변 삼각형 14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이등변 삼각형 14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4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2" name="이등변 삼각형 14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이등변 삼각형 14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이등변 삼각형 14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이등변 삼각형 14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5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40" name="이등변 삼각형 13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이등변 삼각형 14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2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3" name="이등변 삼각형 122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이등변 삼각형 123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이등변 삼각형 12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15" name="이등변 삼각형 11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이등변 삼각형 11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이등변 삼각형 11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이등변 삼각형 121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1" name="이등변 삼각형 100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5407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5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Chapter2     </a:t>
            </a:r>
            <a:r>
              <a:rPr lang="ko-KR" altLang="en-US" sz="4800" b="1" spc="-450" dirty="0">
                <a:solidFill>
                  <a:schemeClr val="accent5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작품개요</a:t>
            </a:r>
            <a:endParaRPr lang="en-US" altLang="ko-KR" sz="4800" b="1" spc="-450" dirty="0">
              <a:solidFill>
                <a:schemeClr val="accent5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F968A45-B5A3-42C3-8B9B-B6748BACF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958587"/>
            <a:ext cx="12038840" cy="6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모니터, 앉아있는이(가) 표시된 사진&#10;&#10;자동 생성된 설명">
            <a:extLst>
              <a:ext uri="{FF2B5EF4-FFF2-40B4-BE49-F238E27FC236}">
                <a16:creationId xmlns:a16="http://schemas.microsoft.com/office/drawing/2014/main" id="{CB49B4B5-536C-440F-A36F-EAE14BA20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02" y="1048150"/>
            <a:ext cx="3708428" cy="3744167"/>
          </a:xfrm>
          <a:prstGeom prst="rect">
            <a:avLst/>
          </a:prstGeom>
        </p:spPr>
      </p:pic>
      <p:pic>
        <p:nvPicPr>
          <p:cNvPr id="16" name="그림 15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ECEA0698-A7C9-496B-872B-721650155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26" y="3793647"/>
            <a:ext cx="1004331" cy="10140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1CC0A0-E3E0-4D3C-9C4C-F6E580406A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2265" y="2942198"/>
            <a:ext cx="2130330" cy="2076530"/>
          </a:xfrm>
          <a:prstGeom prst="rect">
            <a:avLst/>
          </a:prstGeom>
        </p:spPr>
      </p:pic>
      <p:pic>
        <p:nvPicPr>
          <p:cNvPr id="24" name="그림 23" descr="시계이(가) 표시된 사진&#10;&#10;자동 생성된 설명">
            <a:extLst>
              <a:ext uri="{FF2B5EF4-FFF2-40B4-BE49-F238E27FC236}">
                <a16:creationId xmlns:a16="http://schemas.microsoft.com/office/drawing/2014/main" id="{702EEFD1-0CB8-4B75-B928-8591DAE61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22" y="1396361"/>
            <a:ext cx="534284" cy="5394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4CE39A4-1854-410B-ADBD-4220C8BFD739}"/>
              </a:ext>
            </a:extLst>
          </p:cNvPr>
          <p:cNvSpPr txBox="1"/>
          <p:nvPr/>
        </p:nvSpPr>
        <p:spPr>
          <a:xfrm>
            <a:off x="4857115" y="1455056"/>
            <a:ext cx="187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인증 성공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FCC305-F1E0-43EB-84D6-7B90BFF17B18}"/>
              </a:ext>
            </a:extLst>
          </p:cNvPr>
          <p:cNvGrpSpPr/>
          <p:nvPr/>
        </p:nvGrpSpPr>
        <p:grpSpPr>
          <a:xfrm>
            <a:off x="4633158" y="1607404"/>
            <a:ext cx="1864744" cy="2567578"/>
            <a:chOff x="4590277" y="1619243"/>
            <a:chExt cx="2304239" cy="314243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DFCBB6-0B42-4B35-B1A2-D0EE10688C61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4590277" y="1619243"/>
              <a:ext cx="1118601" cy="20049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9C85BCE-2305-4607-B99F-1034724F91A8}"/>
                </a:ext>
              </a:extLst>
            </p:cNvPr>
            <p:cNvSpPr/>
            <p:nvPr/>
          </p:nvSpPr>
          <p:spPr>
            <a:xfrm>
              <a:off x="5505455" y="3429000"/>
              <a:ext cx="1389061" cy="13326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BDCA9CB-EE76-471D-BA62-F9A58EA24905}"/>
              </a:ext>
            </a:extLst>
          </p:cNvPr>
          <p:cNvSpPr txBox="1"/>
          <p:nvPr/>
        </p:nvSpPr>
        <p:spPr>
          <a:xfrm>
            <a:off x="2267744" y="5589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2AFB1D-E5B0-477D-94A7-922AFC833F04}"/>
              </a:ext>
            </a:extLst>
          </p:cNvPr>
          <p:cNvSpPr txBox="1"/>
          <p:nvPr/>
        </p:nvSpPr>
        <p:spPr>
          <a:xfrm>
            <a:off x="1470028" y="5046093"/>
            <a:ext cx="62039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/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Drive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열 때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캠을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통해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얼굴 정보를 받아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</a:t>
            </a:r>
            <a:endParaRPr lang="en-US" altLang="ko-KR" sz="2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학습되어 있는 모델과 비교하여 동일할 시에 </a:t>
            </a:r>
            <a:endParaRPr lang="en-US" altLang="ko-KR" sz="2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 정보들이 </a:t>
            </a:r>
            <a:r>
              <a:rPr lang="ko-KR" altLang="en-US" sz="20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복호화되어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사용가능합니다</a:t>
            </a:r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93" name="그림 92" descr="표지판이(가) 표시된 사진&#10;&#10;자동 생성된 설명">
            <a:extLst>
              <a:ext uri="{FF2B5EF4-FFF2-40B4-BE49-F238E27FC236}">
                <a16:creationId xmlns:a16="http://schemas.microsoft.com/office/drawing/2014/main" id="{AFEA0E17-B39A-4175-A387-1427F85BDB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86" y="2243748"/>
            <a:ext cx="1004332" cy="10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32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3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6" name="이등변 삼각형 14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이등변 삼각형 14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이등변 삼각형 14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이등변 삼각형 14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4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2" name="이등변 삼각형 14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이등변 삼각형 14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이등변 삼각형 14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이등변 삼각형 14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5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40" name="이등변 삼각형 13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이등변 삼각형 14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2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3" name="이등변 삼각형 122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이등변 삼각형 123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이등변 삼각형 12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15" name="이등변 삼각형 11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이등변 삼각형 11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이등변 삼각형 11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이등변 삼각형 121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1" name="이등변 삼각형 100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5407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5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Chapter2     </a:t>
            </a:r>
            <a:r>
              <a:rPr lang="ko-KR" altLang="en-US" sz="4800" b="1" spc="-450" dirty="0">
                <a:solidFill>
                  <a:schemeClr val="accent5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작품개요</a:t>
            </a:r>
            <a:endParaRPr lang="en-US" altLang="ko-KR" sz="4800" b="1" spc="-450" dirty="0">
              <a:solidFill>
                <a:schemeClr val="accent5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F968A45-B5A3-42C3-8B9B-B6748BACF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0" y="959093"/>
            <a:ext cx="12038840" cy="6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8BBCE63-BAE7-4F80-AEA9-F2E45484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9" y="1526669"/>
            <a:ext cx="3061521" cy="3061521"/>
          </a:xfrm>
          <a:prstGeom prst="rect">
            <a:avLst/>
          </a:prstGeom>
        </p:spPr>
      </p:pic>
      <p:pic>
        <p:nvPicPr>
          <p:cNvPr id="21" name="그림 20" descr="표지판이(가) 표시된 사진&#10;&#10;자동 생성된 설명">
            <a:extLst>
              <a:ext uri="{FF2B5EF4-FFF2-40B4-BE49-F238E27FC236}">
                <a16:creationId xmlns:a16="http://schemas.microsoft.com/office/drawing/2014/main" id="{FA2CCA94-3097-48FD-8AA1-926527A5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21" y="1465313"/>
            <a:ext cx="3294425" cy="3294425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17AED73-B913-4EF8-85BF-E4A074B40369}"/>
              </a:ext>
            </a:extLst>
          </p:cNvPr>
          <p:cNvSpPr/>
          <p:nvPr/>
        </p:nvSpPr>
        <p:spPr>
          <a:xfrm>
            <a:off x="3941143" y="2835194"/>
            <a:ext cx="1407691" cy="4444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0F1D35-59C7-4A3D-9762-E97D606C689B}"/>
              </a:ext>
            </a:extLst>
          </p:cNvPr>
          <p:cNvSpPr txBox="1"/>
          <p:nvPr/>
        </p:nvSpPr>
        <p:spPr>
          <a:xfrm>
            <a:off x="475047" y="4975577"/>
            <a:ext cx="8077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기존의 비밀번호로만 잠금이 가능한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Drive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보안을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강화시키기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위하여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생체인식을 통한 본인인증이 가능한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Drive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보안프로그램입니다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88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14"/>
          <p:cNvGrpSpPr/>
          <p:nvPr/>
        </p:nvGrpSpPr>
        <p:grpSpPr>
          <a:xfrm rot="10800000">
            <a:off x="9525" y="6262949"/>
            <a:ext cx="9115425" cy="576001"/>
            <a:chOff x="0" y="0"/>
            <a:chExt cx="9115425" cy="576001"/>
          </a:xfrm>
        </p:grpSpPr>
        <p:grpSp>
          <p:nvGrpSpPr>
            <p:cNvPr id="81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132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5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3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6" name="이등변 삼각형 14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이등변 삼각형 14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이등변 삼각형 14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이등변 삼각형 14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4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42" name="이등변 삼각형 14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이등변 삼각형 14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이등변 삼각형 14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이등변 삼각형 14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5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140" name="이등변 삼각형 139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이등변 삼각형 140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83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27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23" name="이등변 삼각형 122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이등변 삼각형 123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이등변 삼각형 124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15" name="이등변 삼각형 11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이등변 삼각형 11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이등변 삼각형 11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이등변 삼각형 121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1" name="이등변 삼각형 100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14"/>
          <p:cNvGrpSpPr/>
          <p:nvPr/>
        </p:nvGrpSpPr>
        <p:grpSpPr>
          <a:xfrm>
            <a:off x="9525" y="9525"/>
            <a:ext cx="9115425" cy="576001"/>
            <a:chOff x="0" y="0"/>
            <a:chExt cx="9115425" cy="576001"/>
          </a:xfrm>
        </p:grpSpPr>
        <p:grpSp>
          <p:nvGrpSpPr>
            <p:cNvPr id="3" name="그룹 29"/>
            <p:cNvGrpSpPr/>
            <p:nvPr/>
          </p:nvGrpSpPr>
          <p:grpSpPr>
            <a:xfrm rot="10800000">
              <a:off x="0" y="0"/>
              <a:ext cx="4716000" cy="576000"/>
              <a:chOff x="0" y="2924944"/>
              <a:chExt cx="8802982" cy="1008111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45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이등변 삼각형 43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21"/>
              <p:cNvGrpSpPr/>
              <p:nvPr/>
            </p:nvGrpSpPr>
            <p:grpSpPr>
              <a:xfrm>
                <a:off x="7629106" y="2924945"/>
                <a:ext cx="1173876" cy="1008110"/>
                <a:chOff x="582067" y="2924945"/>
                <a:chExt cx="1173876" cy="1008110"/>
              </a:xfrm>
            </p:grpSpPr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94"/>
            <p:cNvGrpSpPr/>
            <p:nvPr/>
          </p:nvGrpSpPr>
          <p:grpSpPr>
            <a:xfrm rot="10800000">
              <a:off x="4715061" y="0"/>
              <a:ext cx="4400364" cy="576001"/>
              <a:chOff x="0" y="2924944"/>
              <a:chExt cx="8213810" cy="1008112"/>
            </a:xfrm>
          </p:grpSpPr>
          <p:grpSp>
            <p:nvGrpSpPr>
              <p:cNvPr id="9" name="그룹 9"/>
              <p:cNvGrpSpPr/>
              <p:nvPr/>
            </p:nvGrpSpPr>
            <p:grpSpPr>
              <a:xfrm>
                <a:off x="0" y="2924944"/>
                <a:ext cx="2931010" cy="1008111"/>
                <a:chOff x="0" y="2924944"/>
                <a:chExt cx="2931010" cy="1008111"/>
              </a:xfrm>
            </p:grpSpPr>
            <p:sp>
              <p:nvSpPr>
                <p:cNvPr id="110" name="이등변 삼각형 3"/>
                <p:cNvSpPr/>
                <p:nvPr/>
              </p:nvSpPr>
              <p:spPr>
                <a:xfrm>
                  <a:off x="0" y="2924944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이등변 삼각형 4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이등변 삼각형 5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이등변 삼각형 6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이등변 삼각형 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10"/>
              <p:cNvGrpSpPr/>
              <p:nvPr/>
            </p:nvGrpSpPr>
            <p:grpSpPr>
              <a:xfrm>
                <a:off x="2931650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6" name="이등변 삼각형 105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이등변 삼각형 106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이등변 삼각형 108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6"/>
              <p:cNvGrpSpPr/>
              <p:nvPr/>
            </p:nvGrpSpPr>
            <p:grpSpPr>
              <a:xfrm>
                <a:off x="5282249" y="2924945"/>
                <a:ext cx="2348943" cy="1008110"/>
                <a:chOff x="582067" y="2924945"/>
                <a:chExt cx="2348943" cy="1008110"/>
              </a:xfrm>
            </p:grpSpPr>
            <p:sp>
              <p:nvSpPr>
                <p:cNvPr id="102" name="이등변 삼각형 101"/>
                <p:cNvSpPr/>
                <p:nvPr/>
              </p:nvSpPr>
              <p:spPr>
                <a:xfrm rot="10800000">
                  <a:off x="582067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/>
                <p:cNvSpPr/>
                <p:nvPr/>
              </p:nvSpPr>
              <p:spPr>
                <a:xfrm>
                  <a:off x="1171239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/>
                <p:cNvSpPr/>
                <p:nvPr/>
              </p:nvSpPr>
              <p:spPr>
                <a:xfrm>
                  <a:off x="2346306" y="2924945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/>
                <p:cNvSpPr/>
                <p:nvPr/>
              </p:nvSpPr>
              <p:spPr>
                <a:xfrm rot="10800000">
                  <a:off x="1763688" y="3429000"/>
                  <a:ext cx="584704" cy="504055"/>
                </a:xfrm>
                <a:prstGeom prst="triangl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이등변 삼각형 99"/>
              <p:cNvSpPr/>
              <p:nvPr/>
            </p:nvSpPr>
            <p:spPr>
              <a:xfrm rot="10800000">
                <a:off x="7629106" y="3429000"/>
                <a:ext cx="584704" cy="504056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0" y="582588"/>
            <a:ext cx="5407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450" dirty="0">
                <a:solidFill>
                  <a:schemeClr val="accent5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Chapter2     </a:t>
            </a:r>
            <a:r>
              <a:rPr lang="ko-KR" altLang="en-US" sz="4800" b="1" spc="-450" dirty="0">
                <a:solidFill>
                  <a:schemeClr val="accent5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작품개요</a:t>
            </a:r>
            <a:endParaRPr lang="en-US" altLang="ko-KR" sz="4800" b="1" spc="-450" dirty="0">
              <a:solidFill>
                <a:schemeClr val="accent5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F968A45-B5A3-42C3-8B9B-B6748BACF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0" y="959093"/>
            <a:ext cx="12038840" cy="6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F182B5-D996-41E5-9DEB-C01F0A5022D6}"/>
              </a:ext>
            </a:extLst>
          </p:cNvPr>
          <p:cNvGrpSpPr/>
          <p:nvPr/>
        </p:nvGrpSpPr>
        <p:grpSpPr>
          <a:xfrm>
            <a:off x="2737555" y="1065025"/>
            <a:ext cx="4066693" cy="3752798"/>
            <a:chOff x="2117722" y="934777"/>
            <a:chExt cx="5075595" cy="4601230"/>
          </a:xfrm>
        </p:grpSpPr>
        <p:pic>
          <p:nvPicPr>
            <p:cNvPr id="94" name="그림 93" descr="모니터, 앉아있는이(가) 표시된 사진&#10;&#10;자동 생성된 설명">
              <a:extLst>
                <a:ext uri="{FF2B5EF4-FFF2-40B4-BE49-F238E27FC236}">
                  <a16:creationId xmlns:a16="http://schemas.microsoft.com/office/drawing/2014/main" id="{36685658-3948-4875-9A81-72CCB9B47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722" y="934777"/>
              <a:ext cx="4582455" cy="4582455"/>
            </a:xfrm>
            <a:prstGeom prst="rect">
              <a:avLst/>
            </a:prstGeom>
          </p:spPr>
        </p:pic>
        <p:pic>
          <p:nvPicPr>
            <p:cNvPr id="95" name="그림 94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2D498CBD-458D-432C-82E2-967411717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49" y="4294968"/>
              <a:ext cx="1241039" cy="1241039"/>
            </a:xfrm>
            <a:prstGeom prst="rect">
              <a:avLst/>
            </a:prstGeom>
          </p:spPr>
        </p:pic>
        <p:pic>
          <p:nvPicPr>
            <p:cNvPr id="96" name="그림 95" descr="표지판이(가) 표시된 사진&#10;&#10;자동 생성된 설명">
              <a:extLst>
                <a:ext uri="{FF2B5EF4-FFF2-40B4-BE49-F238E27FC236}">
                  <a16:creationId xmlns:a16="http://schemas.microsoft.com/office/drawing/2014/main" id="{A6896BCC-226E-44D5-A938-145637DD7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599" y="2400839"/>
              <a:ext cx="1241040" cy="1241040"/>
            </a:xfrm>
            <a:prstGeom prst="rect">
              <a:avLst/>
            </a:prstGeom>
          </p:spPr>
        </p:pic>
        <p:pic>
          <p:nvPicPr>
            <p:cNvPr id="98" name="그림 97" descr="시계이(가) 표시된 사진&#10;&#10;자동 생성된 설명">
              <a:extLst>
                <a:ext uri="{FF2B5EF4-FFF2-40B4-BE49-F238E27FC236}">
                  <a16:creationId xmlns:a16="http://schemas.microsoft.com/office/drawing/2014/main" id="{727D362B-7FFE-45F8-B9D8-B2F4EF694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467" y="1360949"/>
              <a:ext cx="660208" cy="660208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1E1C027-724C-4A4E-8358-BB973C1952FA}"/>
                </a:ext>
              </a:extLst>
            </p:cNvPr>
            <p:cNvSpPr txBox="1"/>
            <p:nvPr/>
          </p:nvSpPr>
          <p:spPr>
            <a:xfrm>
              <a:off x="4895675" y="1360196"/>
              <a:ext cx="2297642" cy="455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사용자 인증 실패</a:t>
              </a: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A497122D-E24D-4C3C-A19E-9471CD96F0BA}"/>
                </a:ext>
              </a:extLst>
            </p:cNvPr>
            <p:cNvGrpSpPr/>
            <p:nvPr/>
          </p:nvGrpSpPr>
          <p:grpSpPr>
            <a:xfrm>
              <a:off x="4590277" y="1619243"/>
              <a:ext cx="2304239" cy="3142437"/>
              <a:chOff x="4590277" y="1619243"/>
              <a:chExt cx="2304239" cy="3142437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3F8AB54-0B1D-4B98-BCE1-3C0DC3F3960E}"/>
                  </a:ext>
                </a:extLst>
              </p:cNvPr>
              <p:cNvCxnSpPr>
                <a:cxnSpLocks/>
                <a:endCxn id="120" idx="1"/>
              </p:cNvCxnSpPr>
              <p:nvPr/>
            </p:nvCxnSpPr>
            <p:spPr>
              <a:xfrm>
                <a:off x="4590277" y="1619243"/>
                <a:ext cx="1118601" cy="200492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2C1EC3C5-524C-46E9-A6DE-558088BB4B4C}"/>
                  </a:ext>
                </a:extLst>
              </p:cNvPr>
              <p:cNvSpPr/>
              <p:nvPr/>
            </p:nvSpPr>
            <p:spPr>
              <a:xfrm>
                <a:off x="5505455" y="3429000"/>
                <a:ext cx="1389061" cy="133268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EEDC145-AAAE-4E39-B13B-1EE38E6EF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349" y="3491663"/>
              <a:ext cx="1808851" cy="1808851"/>
            </a:xfrm>
            <a:prstGeom prst="rect">
              <a:avLst/>
            </a:prstGeom>
          </p:spPr>
        </p:pic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E37942FE-2A5D-4EB5-91EE-D291A758AF1D}"/>
              </a:ext>
            </a:extLst>
          </p:cNvPr>
          <p:cNvSpPr txBox="1"/>
          <p:nvPr/>
        </p:nvSpPr>
        <p:spPr>
          <a:xfrm>
            <a:off x="1643106" y="5064383"/>
            <a:ext cx="6151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강화된 보안으로 본인이 아닌 다른 사람들이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USB Drive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algn="ctr" fontAlgn="base" latinLnBrk="0"/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열거나 사용하는 것이 불가능합니다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05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4435</TotalTime>
  <Words>778</Words>
  <Application>Microsoft Office PowerPoint</Application>
  <PresentationFormat>화면 슬라이드 쇼(4:3)</PresentationFormat>
  <Paragraphs>156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08서울남산체 M</vt:lpstr>
      <vt:lpstr>배달의민족 주아</vt:lpstr>
      <vt:lpstr>맑은 고딕</vt:lpstr>
      <vt:lpstr>Malgun Gothic Semilight</vt:lpstr>
      <vt:lpstr>Arial</vt:lpstr>
      <vt:lpstr>08서울남산체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hansung</cp:lastModifiedBy>
  <cp:revision>143</cp:revision>
  <dcterms:created xsi:type="dcterms:W3CDTF">2014-10-30T13:20:38Z</dcterms:created>
  <dcterms:modified xsi:type="dcterms:W3CDTF">2020-05-14T11:58:15Z</dcterms:modified>
</cp:coreProperties>
</file>